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69" r:id="rId16"/>
    <p:sldId id="272" r:id="rId17"/>
    <p:sldId id="271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96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3F0B7-D434-4ABB-8A38-A66641493A4F}" type="datetimeFigureOut">
              <a:rPr lang="hr-HR" smtClean="0"/>
              <a:pPr/>
              <a:t>23.3.2020.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F177-5E31-4A95-A7E6-FF7293F148C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11930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8663E-4C3A-46DC-86FF-F5AC1A103778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E6964-A292-4B86-B9DC-C123395BB3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47543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hrvatskom obrazovnom sustavu čitanjem je potrebno ovladati u vrlo kratkom razdoblju.  Ishodi sustavne poduke čitanja mjere se provjerama razumijevanja pročitanog koje nisu standardizirane  te čitanjem lektire pri čemu odabrana djela ne odgovaraju stvarnoj vještini učenika u razredu pa je potrebno da učitelj</a:t>
            </a:r>
            <a:r>
              <a:rPr lang="hr-HR" baseline="0" dirty="0" smtClean="0"/>
              <a:t> pomaže u razumijevanju odnosa, motiva i osobina likova.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E6964-A292-4B86-B9DC-C123395BB381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 razliku od razvoja govornog jezika koji se odvija spontano, jednostavnim bivanjem u okolini koja govori, razvoj čitanja i pisanja je svjestan proces koji podrazumijeva sustavno podučavanje. Čitanje počiva na već usvojenim jezičnim i</a:t>
            </a:r>
            <a:r>
              <a:rPr lang="hr-HR" baseline="0" dirty="0" smtClean="0"/>
              <a:t> drugim kognitivnim sposobnostima kojima se mozak vješto služi kako bi oblikovao bilijune novih veza koje će omogućiti brzo i točno prepoznavanje riječi.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E6964-A292-4B86-B9DC-C123395BB381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Čitajući,</a:t>
            </a:r>
            <a:r>
              <a:rPr lang="hr-HR" baseline="0" dirty="0" smtClean="0"/>
              <a:t> dijete počinje upamćivati ortografske predodžbe riječi te poznate i česte riječi više ne mora raščlanjivati i oslanjati se na fonološki put, te nastaje ortografski leksikon. Čitatelji i dalje koriste fonološki put kod nepoznatih riječi, izmišljenih riječi, dijalekt…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E6964-A292-4B86-B9DC-C123395BB381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Glavne sastavnice</a:t>
            </a:r>
            <a:r>
              <a:rPr lang="hr-HR" baseline="0" dirty="0" smtClean="0"/>
              <a:t> i preduvjeti zrelog čitanja su fonemska svjesnost ( riječ je sastavljena od pojedinačnih glasova), dekodiranje (pretvaranje slovo-grafem u glas-fonem u ili abecedno načelo), verbalno rezoniranje-značenje riječi i kombiniranje riječima.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3831E-39A8-417C-B441-5CD1A81B0940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Evanđelje po Mateju: Jer tko ima, njemu će se dati, i obilovat će, a tko nema, njemu će se još uzeti što ima (Mt,25,29)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E6964-A292-4B86-B9DC-C123395BB381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Fonološka petlja je dio sustava radnog pamćenja koji omogućuje zapamćivanje nizova fonema i spajanje tih fonema u riječ. Izrazito je važna za proces dekodiranja. Djeca sa</a:t>
            </a:r>
            <a:r>
              <a:rPr lang="hr-HR" baseline="0" dirty="0" smtClean="0"/>
              <a:t> slabije razvijenom fonologijom nastoje brzim pretraživanjem mentalnog leksikona pozvati riječ koja  barem djelomično odgovara fonološkoj strukturi riječi koju čitaju pa se često pojavljuju pogreške tipa čitanja napamet. Rečenice ili tekstovi u kojima nalaze pogreške koje je potrebno pronaći primoravaju čitatelja da pozornije dekodira i koristi fonološke vještine.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E6964-A292-4B86-B9DC-C123395BB381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B9F61D-F675-49C7-B6EE-8C4CCF66B065}" type="datetimeFigureOut">
              <a:rPr lang="sr-Latn-CS" smtClean="0"/>
              <a:pPr/>
              <a:t>23.3.2020.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44FE51-0D33-4051-A22C-B2BFDD6061D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Aktiv učitelja razredne </a:t>
            </a:r>
            <a:r>
              <a:rPr lang="hr-HR" dirty="0" smtClean="0"/>
              <a:t>nastave</a:t>
            </a:r>
          </a:p>
          <a:p>
            <a:endParaRPr lang="hr-HR" dirty="0" smtClean="0"/>
          </a:p>
          <a:p>
            <a:r>
              <a:rPr lang="hr-HR" dirty="0" err="1" smtClean="0"/>
              <a:t>Ljilja</a:t>
            </a:r>
            <a:r>
              <a:rPr lang="hr-HR" dirty="0" smtClean="0"/>
              <a:t> Runje, </a:t>
            </a:r>
            <a:r>
              <a:rPr lang="hr-HR" dirty="0" err="1" smtClean="0"/>
              <a:t>prof</a:t>
            </a:r>
            <a:r>
              <a:rPr lang="hr-HR" dirty="0" smtClean="0"/>
              <a:t>. </a:t>
            </a:r>
            <a:r>
              <a:rPr lang="hr-HR" smtClean="0"/>
              <a:t>psihologije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Važnost čitanja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Neurološke osnove čitanja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Aktivnost čitanja obuhvaća mrežu jezičnog područja lijeve moždane polutke</a:t>
            </a:r>
          </a:p>
          <a:p>
            <a:r>
              <a:rPr lang="hr-HR" dirty="0" smtClean="0"/>
              <a:t>Vizualni (desni korteks) odgovoran je za tečno čitanje (spremanje slike glas - slovo i cijele riječi)</a:t>
            </a:r>
          </a:p>
          <a:p>
            <a:r>
              <a:rPr lang="hr-HR" dirty="0" smtClean="0"/>
              <a:t>Djeca koja imaju teškoća u čitanju, često imaju i motoričkih teškoća (održavanje ravnoteže i fina motorika)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571736" y="428604"/>
            <a:ext cx="3500462" cy="14144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Tečno čitanje-glatka koordinacija prepoznavanja riječi i razumijevanja teksta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642910" y="4071942"/>
            <a:ext cx="214314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PREPOZNAVANJE RIJEČI</a:t>
            </a:r>
          </a:p>
          <a:p>
            <a:pPr algn="ctr"/>
            <a:r>
              <a:rPr lang="hr-HR" dirty="0" smtClean="0"/>
              <a:t>Fonemska svjesnost</a:t>
            </a:r>
          </a:p>
          <a:p>
            <a:pPr algn="ctr"/>
            <a:r>
              <a:rPr lang="hr-HR" dirty="0" smtClean="0"/>
              <a:t>Dekodiranje</a:t>
            </a:r>
          </a:p>
          <a:p>
            <a:pPr algn="ctr"/>
            <a:r>
              <a:rPr lang="hr-HR" dirty="0" smtClean="0"/>
              <a:t>Automatsko prepoznavanje cijele riječi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3428992" y="4071942"/>
            <a:ext cx="207170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RAZUMIJEVANJE GOVORA</a:t>
            </a:r>
          </a:p>
          <a:p>
            <a:pPr algn="ctr"/>
            <a:r>
              <a:rPr lang="hr-HR" dirty="0" smtClean="0"/>
              <a:t>Rječnik</a:t>
            </a:r>
          </a:p>
          <a:p>
            <a:pPr algn="ctr"/>
            <a:r>
              <a:rPr lang="hr-HR" dirty="0" smtClean="0"/>
              <a:t>Poznavanje jezične strukture</a:t>
            </a:r>
          </a:p>
          <a:p>
            <a:pPr algn="ctr"/>
            <a:endParaRPr lang="hr-HR" dirty="0"/>
          </a:p>
          <a:p>
            <a:pPr algn="ctr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143636" y="4071942"/>
            <a:ext cx="207170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RAZUMIJEVANJE GOVORA</a:t>
            </a:r>
          </a:p>
          <a:p>
            <a:pPr algn="ctr"/>
            <a:r>
              <a:rPr lang="hr-HR" dirty="0" smtClean="0"/>
              <a:t>Poznavanje pojmova</a:t>
            </a:r>
          </a:p>
          <a:p>
            <a:pPr algn="ctr"/>
            <a:r>
              <a:rPr lang="hr-HR" dirty="0" smtClean="0"/>
              <a:t>Verbalno rezoniranje</a:t>
            </a:r>
            <a:endParaRPr lang="hr-HR" dirty="0"/>
          </a:p>
        </p:txBody>
      </p:sp>
      <p:cxnSp>
        <p:nvCxnSpPr>
          <p:cNvPr id="13" name="Ravni poveznik sa strelicom 12"/>
          <p:cNvCxnSpPr/>
          <p:nvPr/>
        </p:nvCxnSpPr>
        <p:spPr>
          <a:xfrm rot="5400000" flipH="1" flipV="1">
            <a:off x="1250133" y="2250273"/>
            <a:ext cx="1785950" cy="128588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/>
          <p:cNvCxnSpPr/>
          <p:nvPr/>
        </p:nvCxnSpPr>
        <p:spPr>
          <a:xfrm rot="5400000" flipH="1" flipV="1">
            <a:off x="3428992" y="3000372"/>
            <a:ext cx="185738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/>
          <p:nvPr/>
        </p:nvCxnSpPr>
        <p:spPr>
          <a:xfrm rot="16200000" flipV="1">
            <a:off x="5643570" y="2357430"/>
            <a:ext cx="1857388" cy="128588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Neraskidiva povezanost jezika i čitanja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57158" y="1700808"/>
            <a:ext cx="8229600" cy="39681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/>
              <a:t>Fonološka svjesnost je jedan od najvažnijih </a:t>
            </a:r>
            <a:r>
              <a:rPr lang="hr-HR" sz="2400" dirty="0" err="1" smtClean="0"/>
              <a:t>predskazatelja</a:t>
            </a:r>
            <a:r>
              <a:rPr lang="hr-HR" sz="2400" dirty="0" smtClean="0"/>
              <a:t> čitanja.</a:t>
            </a:r>
          </a:p>
          <a:p>
            <a:pPr>
              <a:buNone/>
            </a:pPr>
            <a:r>
              <a:rPr lang="hr-HR" sz="2400" dirty="0" smtClean="0"/>
              <a:t>Matejev učinak – djeca koja imaju bolje razvijenu fonološku svjesnost lakše će i brže usvojiti čitanje, a samim čitanjem njihova će fonološka obrada postati još boljom.</a:t>
            </a:r>
          </a:p>
          <a:p>
            <a:pPr>
              <a:buNone/>
            </a:pPr>
            <a:r>
              <a:rPr lang="hr-HR" sz="2400" dirty="0" smtClean="0"/>
              <a:t>Dobri čitatelji postaju još bolji, a loši postaju još lošiji ili razvijaju poremećaj čitanja.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Fonološko radno pamćenje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400" dirty="0" smtClean="0"/>
              <a:t>Radno pamćenje je sustav koji omogućava privremeno zadržavanje i baratanje informacijama.</a:t>
            </a:r>
          </a:p>
          <a:p>
            <a:r>
              <a:rPr lang="hr-HR" sz="2400" dirty="0" smtClean="0"/>
              <a:t>Radno pamćenje je ograničenog kapaciteta (7 brojeva ili 7 riječi).</a:t>
            </a:r>
          </a:p>
          <a:p>
            <a:r>
              <a:rPr lang="hr-HR" sz="2400" dirty="0" smtClean="0"/>
              <a:t>Radno pamćenje je i prizivanje već pohranjenih informacija u dugoročnom pamćenju.</a:t>
            </a:r>
          </a:p>
          <a:p>
            <a:pPr>
              <a:buNone/>
            </a:pPr>
            <a:r>
              <a:rPr lang="hr-HR" sz="2800" dirty="0" smtClean="0"/>
              <a:t>Mjeri se zapamćivanjem brojeva unaprijed ili unatrag, ponavljanjem riječi abecednim redom, po veličini, boji i </a:t>
            </a:r>
            <a:r>
              <a:rPr lang="hr-HR" sz="2800" dirty="0" err="1" smtClean="0"/>
              <a:t>dr</a:t>
            </a:r>
            <a:r>
              <a:rPr lang="hr-HR" sz="2800" dirty="0" smtClean="0"/>
              <a:t>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Rječnik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Mentalni leksikon u kojemu se nalaze sve riječi koje aktivno ili pasivno poznajemo, složen je po mnogim ključevima.</a:t>
            </a:r>
          </a:p>
          <a:p>
            <a:r>
              <a:rPr lang="hr-HR" sz="2800" dirty="0" smtClean="0"/>
              <a:t>S poremećajem čitanja često se javljaju teškoće u prizivanju i pohranjivanju riječi, stoga je povećanje rječničkog znanja i stalno prestrukturiranje mentalnog leksikona vrlo važno.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/>
              <a:t>Razumijevanje 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Moguće je samo ako je prepoznavanje riječi automatizirano.</a:t>
            </a:r>
          </a:p>
          <a:p>
            <a:r>
              <a:rPr lang="hr-HR" sz="2400" dirty="0" smtClean="0"/>
              <a:t>Ako prizivanje zvučne riječi i značenja iz mentalnog leksikona  nije potpuno automatski proces, tada pažnja čitatelja nije usmjerena na razumijevanje.</a:t>
            </a:r>
          </a:p>
          <a:p>
            <a:r>
              <a:rPr lang="hr-HR" sz="2400" dirty="0" smtClean="0"/>
              <a:t>Vježbe za proširenje radnog pamćenja: zapamtiti određeni broj riječi, igrati se jezikom, </a:t>
            </a:r>
            <a:r>
              <a:rPr lang="hr-HR" sz="2400" dirty="0" err="1" smtClean="0"/>
              <a:t>pseudoriječi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Djeca koja slabije razumiju pročitano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2071678"/>
            <a:ext cx="7772400" cy="3948122"/>
          </a:xfrm>
        </p:spPr>
        <p:txBody>
          <a:bodyPr/>
          <a:lstStyle/>
          <a:p>
            <a:r>
              <a:rPr lang="hr-HR" dirty="0" smtClean="0"/>
              <a:t>Teže prepoznaju značenje riječi</a:t>
            </a:r>
          </a:p>
          <a:p>
            <a:r>
              <a:rPr lang="hr-HR" dirty="0" smtClean="0"/>
              <a:t>Imaju nedostatno radno pamćenje</a:t>
            </a:r>
          </a:p>
          <a:p>
            <a:r>
              <a:rPr lang="hr-HR" dirty="0" smtClean="0"/>
              <a:t>Imaju nekvalitetno kratkoročno pamćenje</a:t>
            </a:r>
          </a:p>
          <a:p>
            <a:r>
              <a:rPr lang="hr-HR" dirty="0" smtClean="0"/>
              <a:t>Prisutna intelektualna ograničenja - usporedba i zaključivanje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Kako povećati razumijevanje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Donošenje pretpostavki o tekstu prije čitanja</a:t>
            </a:r>
          </a:p>
          <a:p>
            <a:r>
              <a:rPr lang="hr-HR" sz="2400" dirty="0" smtClean="0"/>
              <a:t>Postavljanje pitanja</a:t>
            </a:r>
          </a:p>
          <a:p>
            <a:r>
              <a:rPr lang="hr-HR" sz="2400" dirty="0" smtClean="0"/>
              <a:t>Stvaranje mentalnih slika tijekom čitanja</a:t>
            </a:r>
          </a:p>
          <a:p>
            <a:r>
              <a:rPr lang="hr-HR" sz="2400" dirty="0" smtClean="0"/>
              <a:t>Sažimanje dijela pročitanog teksta</a:t>
            </a:r>
          </a:p>
          <a:p>
            <a:r>
              <a:rPr lang="hr-HR" sz="2400" dirty="0" smtClean="0"/>
              <a:t>Određivanje glavnih i sporednih likova</a:t>
            </a:r>
          </a:p>
          <a:p>
            <a:r>
              <a:rPr lang="hr-HR" sz="2400" dirty="0" smtClean="0"/>
              <a:t>Uočavanje vremenske i uzročno - posljedične strukture teksta</a:t>
            </a:r>
          </a:p>
          <a:p>
            <a:r>
              <a:rPr lang="hr-HR" sz="2400" dirty="0" smtClean="0"/>
              <a:t>Razlučivanje bitnih od nebitnih informacija</a:t>
            </a:r>
          </a:p>
          <a:p>
            <a:r>
              <a:rPr lang="hr-HR" sz="2400" dirty="0" smtClean="0"/>
              <a:t>Umne mape</a:t>
            </a:r>
          </a:p>
          <a:p>
            <a:pPr>
              <a:buNone/>
            </a:pPr>
            <a:r>
              <a:rPr lang="hr-HR" sz="2800" b="1" dirty="0" smtClean="0"/>
              <a:t>Strategije čitanja kao strategije učenja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Motivacija za čitanje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 Postizanje </a:t>
            </a:r>
            <a:r>
              <a:rPr lang="hr-HR" dirty="0" err="1" smtClean="0"/>
              <a:t>čitačke</a:t>
            </a:r>
            <a:r>
              <a:rPr lang="hr-HR" dirty="0" smtClean="0"/>
              <a:t> vještine</a:t>
            </a:r>
          </a:p>
          <a:p>
            <a:r>
              <a:rPr lang="hr-HR" dirty="0" smtClean="0"/>
              <a:t>2. Postizanje navike čitanja</a:t>
            </a:r>
          </a:p>
          <a:p>
            <a:pPr>
              <a:buNone/>
            </a:pPr>
            <a:r>
              <a:rPr lang="hr-HR" dirty="0" smtClean="0"/>
              <a:t>Savladavanje tehnike kodiranja i dekodiranja uz igru i humor.</a:t>
            </a:r>
          </a:p>
          <a:p>
            <a:pPr>
              <a:buNone/>
            </a:pPr>
            <a:r>
              <a:rPr lang="hr-HR" dirty="0" smtClean="0"/>
              <a:t>Omogućavanje brzog osamostaljivanja u primjeni tehnike čitanja (uz jednostavne tekstove).</a:t>
            </a:r>
          </a:p>
          <a:p>
            <a:pPr>
              <a:buNone/>
            </a:pPr>
            <a:r>
              <a:rPr lang="hr-HR" dirty="0" smtClean="0"/>
              <a:t>Vlastita slika o sebi kao uspješnog čitača.</a:t>
            </a:r>
          </a:p>
          <a:p>
            <a:pPr>
              <a:buNone/>
            </a:pPr>
            <a:r>
              <a:rPr lang="hr-HR" dirty="0" smtClean="0"/>
              <a:t>Nuđenje materijala u kojima će tražiti značenje.</a:t>
            </a:r>
          </a:p>
          <a:p>
            <a:pPr>
              <a:buNone/>
            </a:pPr>
            <a:r>
              <a:rPr lang="hr-HR" dirty="0" smtClean="0"/>
              <a:t>Učitelj čita tekst u nastavcima.</a:t>
            </a:r>
          </a:p>
          <a:p>
            <a:pPr>
              <a:buNone/>
            </a:pPr>
            <a:r>
              <a:rPr lang="hr-HR" dirty="0" smtClean="0"/>
              <a:t>Zajedničko čitanje.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Svakodnevno uključivanje aktivnosti čitanja u nastavni dan.</a:t>
            </a:r>
          </a:p>
          <a:p>
            <a:r>
              <a:rPr lang="hr-HR" dirty="0" smtClean="0"/>
              <a:t>Čitanje tekstova prema vlastitim interesima.</a:t>
            </a:r>
          </a:p>
          <a:p>
            <a:r>
              <a:rPr lang="hr-HR" dirty="0" smtClean="0"/>
              <a:t>Uključivanje roditelja u zajedničku aktivnost čitanja.</a:t>
            </a:r>
          </a:p>
          <a:p>
            <a:r>
              <a:rPr lang="hr-HR" dirty="0" smtClean="0"/>
              <a:t>Projekti u cilju povećanja motivacije za čitanje.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2050" name="Picture 2" descr="https://www.lcsonline.org/wp-content/uploads/IMG_0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714752"/>
            <a:ext cx="3548054" cy="26610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Čitanje kao vještina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Čitanje je složena kognitivna aktivnost koja podrazumijeva pretvaranje vidnih simbola u zvučne tj. pretvaranje slova (grafemi) u glasove (fonemi) te spajanje glasova u riječi koje su dio nekog teksta.</a:t>
            </a:r>
          </a:p>
          <a:p>
            <a:pPr>
              <a:buNone/>
            </a:pPr>
            <a:r>
              <a:rPr lang="hr-HR" dirty="0" smtClean="0"/>
              <a:t>Čitatelj razumije pročitani tekst zahvaljujući jezičnim sposobnostima te prethodnim znanjima i iskustvima.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214282" y="285728"/>
            <a:ext cx="8929718" cy="5734072"/>
          </a:xfrm>
        </p:spPr>
        <p:txBody>
          <a:bodyPr/>
          <a:lstStyle/>
          <a:p>
            <a:pPr algn="ctr">
              <a:buNone/>
            </a:pPr>
            <a:r>
              <a:rPr lang="hr-HR" dirty="0" smtClean="0"/>
              <a:t>HVALA NA POZORNOSTI!</a:t>
            </a:r>
            <a:endParaRPr lang="hr-HR" dirty="0"/>
          </a:p>
        </p:txBody>
      </p:sp>
      <p:pic>
        <p:nvPicPr>
          <p:cNvPr id="1026" name="Picture 2" descr="https://s-media-cache-ak0.pinimg.com/736x/b5/92/62/b59262ec115b7a61c5de51b210c7e47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30831"/>
            <a:ext cx="8439160" cy="5641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</a:t>
            </a:r>
            <a:r>
              <a:rPr lang="hr-HR" dirty="0" smtClean="0"/>
              <a:t>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 smtClean="0"/>
              <a:t>Kelić</a:t>
            </a:r>
            <a:r>
              <a:rPr lang="hr-HR" dirty="0" smtClean="0"/>
              <a:t>,M. (2015). Ovladavanje čitanjem. Zagreb: Naklada Slap.</a:t>
            </a:r>
          </a:p>
          <a:p>
            <a:r>
              <a:rPr lang="hr-HR" dirty="0" smtClean="0"/>
              <a:t>Čudina-Obradović,M. </a:t>
            </a:r>
            <a:r>
              <a:rPr lang="hr-HR" dirty="0" smtClean="0"/>
              <a:t>P</a:t>
            </a:r>
            <a:r>
              <a:rPr lang="hr-HR" dirty="0" smtClean="0"/>
              <a:t>sihologija čitanja od </a:t>
            </a:r>
            <a:r>
              <a:rPr lang="hr-HR" dirty="0" smtClean="0"/>
              <a:t>motivacije do razumijevanja. Zagreb: Golden marketing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9797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Vještina </a:t>
            </a:r>
            <a:r>
              <a:rPr lang="hr-HR" dirty="0" smtClean="0"/>
              <a:t>čitanja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2800" dirty="0" smtClean="0"/>
          </a:p>
          <a:p>
            <a:r>
              <a:rPr lang="hr-HR" sz="2800" dirty="0" smtClean="0"/>
              <a:t>Učitelji se susreću s različitim predznanjima i različitom razinom razvijenosti </a:t>
            </a:r>
            <a:r>
              <a:rPr lang="hr-HR" sz="2800" dirty="0" err="1" smtClean="0"/>
              <a:t>predvještina</a:t>
            </a:r>
            <a:r>
              <a:rPr lang="hr-HR" sz="2800" dirty="0" smtClean="0"/>
              <a:t> čitanja</a:t>
            </a:r>
          </a:p>
          <a:p>
            <a:r>
              <a:rPr lang="hr-HR" sz="2800" dirty="0" smtClean="0"/>
              <a:t>U Hrvatskoj ne postoji program poticanja jezičnih sposobnosti i </a:t>
            </a:r>
            <a:r>
              <a:rPr lang="hr-HR" sz="2800" dirty="0" err="1" smtClean="0"/>
              <a:t>predvještina</a:t>
            </a:r>
            <a:r>
              <a:rPr lang="hr-HR" sz="2800" dirty="0" smtClean="0"/>
              <a:t> čitanja i pisanja - novi kurikulum koji povezuje programe </a:t>
            </a:r>
          </a:p>
          <a:p>
            <a:r>
              <a:rPr lang="hr-HR" sz="2800" dirty="0" smtClean="0"/>
              <a:t>Početno ovladavanje čitanjem i pisanjem ovisi o mnogim čimbenicima: spremnosti učenika, odabirom početnice i metodi podučavanja čitanja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Programi za poticanje ranog čitanja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sz="2800" dirty="0" smtClean="0"/>
              <a:t>Sustavna poduka čitanja se proteže kroz dva razreda.</a:t>
            </a:r>
          </a:p>
          <a:p>
            <a:r>
              <a:rPr lang="hr-HR" sz="2800" dirty="0" smtClean="0"/>
              <a:t>Primjenjivati jednostavne tekstove s malim brojem nepoznatih riječi i jednostavnom sintaksom.</a:t>
            </a:r>
          </a:p>
          <a:p>
            <a:r>
              <a:rPr lang="hr-HR" sz="2800" dirty="0" smtClean="0"/>
              <a:t>Čitanje jednostavnih i zanimljivih književnih formi su preduvjet za čitanje složenijih tekstova.</a:t>
            </a:r>
          </a:p>
          <a:p>
            <a:r>
              <a:rPr lang="hr-HR" sz="2800" dirty="0" smtClean="0"/>
              <a:t>Usklađivanje izbora lektire s vještinom čitanja i jezičnim sposobnostima tipičnim za pojedini razred.</a:t>
            </a:r>
          </a:p>
          <a:p>
            <a:r>
              <a:rPr lang="hr-HR" sz="2800" dirty="0" smtClean="0"/>
              <a:t>Preteška i nerazumljiva književna djela djeluju nepoticajno i ne pobuđuju želju i volju za čitanjem.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Poteškoće na početku 3. razreda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800" dirty="0" smtClean="0"/>
              <a:t>Svrha čitanja je čitanje zbog učenja (tekst razumjeti i iz njega učiti).</a:t>
            </a:r>
          </a:p>
          <a:p>
            <a:r>
              <a:rPr lang="hr-HR" sz="2800" dirty="0" smtClean="0"/>
              <a:t>Djeca koja imaju teškoće čitanja često ne mogu napraviti ovaj korak i postaju prepoznata kao djeca s teškoćama čitanja ili poremećajem čitanja.</a:t>
            </a:r>
          </a:p>
          <a:p>
            <a:r>
              <a:rPr lang="hr-HR" sz="2800" dirty="0" smtClean="0"/>
              <a:t>Spori čitatelji koji nisu u potpunosti ovladali tehnikom čitanja pokušavaju izbjeći složenije tekstove, a i izbjegavati čitanje općenito.</a:t>
            </a:r>
          </a:p>
          <a:p>
            <a:r>
              <a:rPr lang="hr-HR" sz="2800" dirty="0" smtClean="0"/>
              <a:t>Dijagnosticiranje teškoća čitanja (disleksije) se postavlja u dobi kada bi trebalo biti automatizirano, u 3. razredu -najviše djece u </a:t>
            </a:r>
            <a:r>
              <a:rPr lang="hr-HR" sz="2800" dirty="0" err="1" smtClean="0"/>
              <a:t>logopedskom</a:t>
            </a:r>
            <a:r>
              <a:rPr lang="hr-HR" sz="2800" dirty="0" smtClean="0"/>
              <a:t> tretmanu zbog poteškoća čitanja.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Logopedi kažu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Nepostojanje programa za poticanje </a:t>
            </a:r>
            <a:r>
              <a:rPr lang="hr-HR" dirty="0" err="1" smtClean="0"/>
              <a:t>predvještine</a:t>
            </a:r>
            <a:r>
              <a:rPr lang="hr-HR" dirty="0" smtClean="0"/>
              <a:t> čitanja</a:t>
            </a:r>
          </a:p>
          <a:p>
            <a:r>
              <a:rPr lang="hr-HR" dirty="0" smtClean="0"/>
              <a:t>Nedovoljno usklađenost sustavne poduke </a:t>
            </a:r>
          </a:p>
          <a:p>
            <a:r>
              <a:rPr lang="hr-HR" dirty="0" smtClean="0"/>
              <a:t>Preveliki zahtjevi bez dovoljnog uvježbavanja vještine koje bi omogućile uspješne prijelaze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Razvoj čitanja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 err="1" smtClean="0"/>
              <a:t>Logografska</a:t>
            </a:r>
            <a:r>
              <a:rPr lang="hr-HR" dirty="0" smtClean="0"/>
              <a:t> faza-prepoznavanje čitavih riječi kao simbola, slika</a:t>
            </a:r>
          </a:p>
          <a:p>
            <a:r>
              <a:rPr lang="hr-HR" dirty="0" smtClean="0"/>
              <a:t>2. Alfabetska faza-razumijevanje veze glas - slovo i razvoj dekodiranja (fonološka svjesnost)</a:t>
            </a:r>
          </a:p>
          <a:p>
            <a:r>
              <a:rPr lang="hr-HR" dirty="0" smtClean="0"/>
              <a:t>3. Ortografska faza - razvoj tečnog čitanja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714348" y="1305342"/>
            <a:ext cx="7715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1. Čitanje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je složeni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proces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obrade podataka u kojemu istodobno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sudjeluju procesi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jednostavne obrade (</a:t>
            </a:r>
            <a:r>
              <a:rPr lang="pl-PL" sz="2400" b="1" i="1" dirty="0">
                <a:latin typeface="Arial" pitchFamily="34" charset="0"/>
                <a:cs typeface="Arial" pitchFamily="34" charset="0"/>
              </a:rPr>
              <a:t>tehnika 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čitanja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) i viši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procesi obrade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razumijevanje pročitanog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2.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itanje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se ostvaruje korištenjem vida i sluha. Istodobno se odvijaju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obrade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slušnih i vidnih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reprezentacija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materijala koji se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čita.</a:t>
            </a: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  <a:p>
            <a:r>
              <a:rPr lang="hr-HR" sz="2400" dirty="0">
                <a:latin typeface="Arial" pitchFamily="34" charset="0"/>
                <a:cs typeface="Arial" pitchFamily="34" charset="0"/>
              </a:rPr>
              <a:t>3.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Kritična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faza u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procesu čitanja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jest pretvaranje slova u glasove (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tehnika čitanja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). Zbog toga je u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učenju čitanja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bitno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učenje korespondencije između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slova i glasova i pravila njihove zamjene (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abecedno načelo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Vještina čitanja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71472" y="500043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4. Da bi čitač mogao primijeniti abecedno načelo, nužno je da može uočiti od kojih se glasova (fonema) sastoji riječ. To znači da može provesti 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glasovnu raščlambu riječi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tj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„u glavi“ čuti glasove u slijedu kojim su poredani u riječi – 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glasovna sinteza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5. Tijekom vježbanja tehnike čitanja - prepoznavanja i pretvaranja slova (grafema) u glasove (foneme) te povezivanja glasova u riječi - neprestano se odvijaju 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procesi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razumijevanja značenja riječi, rečenice i </a:t>
            </a:r>
            <a:r>
              <a:rPr lang="hr-HR" sz="2400" b="1" i="1" dirty="0">
                <a:latin typeface="Arial" pitchFamily="34" charset="0"/>
                <a:cs typeface="Arial" pitchFamily="34" charset="0"/>
              </a:rPr>
              <a:t>c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jeline teksta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 Strpljivom vježbom, postupno, tehnika čitanja potpuno se 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automatizira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tj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 dobar čitač više ne mora riječ čitati slovo po slovo, nego je prepoznaje kao cjelinu (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ortografska predodžba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299</TotalTime>
  <Words>1338</Words>
  <Application>Microsoft Office PowerPoint</Application>
  <PresentationFormat>Prikaz na zaslonu (4:3)</PresentationFormat>
  <Paragraphs>116</Paragraphs>
  <Slides>21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Kapital</vt:lpstr>
      <vt:lpstr>Važnost čitanja</vt:lpstr>
      <vt:lpstr>Čitanje kao vještina</vt:lpstr>
      <vt:lpstr>Vještina čitanja</vt:lpstr>
      <vt:lpstr>Programi za poticanje ranog čitanja</vt:lpstr>
      <vt:lpstr>Poteškoće na početku 3. razreda</vt:lpstr>
      <vt:lpstr>Logopedi kažu</vt:lpstr>
      <vt:lpstr>Razvoj čitanja</vt:lpstr>
      <vt:lpstr>Vještina čitanja</vt:lpstr>
      <vt:lpstr>Slajd 9</vt:lpstr>
      <vt:lpstr>Neurološke osnove čitanja</vt:lpstr>
      <vt:lpstr>Slajd 11</vt:lpstr>
      <vt:lpstr>Neraskidiva povezanost jezika i čitanja</vt:lpstr>
      <vt:lpstr>Fonološko radno pamćenje</vt:lpstr>
      <vt:lpstr>Rječnik</vt:lpstr>
      <vt:lpstr>Razumijevanje </vt:lpstr>
      <vt:lpstr>Djeca koja slabije razumiju pročitano</vt:lpstr>
      <vt:lpstr>Kako povećati razumijevanje</vt:lpstr>
      <vt:lpstr>Motivacija za čitanje</vt:lpstr>
      <vt:lpstr>Slajd 19</vt:lpstr>
      <vt:lpstr>Slajd 20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Važnost čitanja</dc:title>
  <dc:creator>Ljilja Runje</dc:creator>
  <cp:lastModifiedBy>Ljilja Runje</cp:lastModifiedBy>
  <cp:revision>69</cp:revision>
  <cp:lastPrinted>2016-06-06T06:09:36Z</cp:lastPrinted>
  <dcterms:created xsi:type="dcterms:W3CDTF">2016-06-05T07:48:34Z</dcterms:created>
  <dcterms:modified xsi:type="dcterms:W3CDTF">2020-03-23T13:17:10Z</dcterms:modified>
</cp:coreProperties>
</file>